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0" r:id="rId21"/>
    <p:sldId id="287" r:id="rId22"/>
    <p:sldId id="26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CE8"/>
    <a:srgbClr val="FFFFFF"/>
    <a:srgbClr val="E8EBFA"/>
    <a:srgbClr val="FF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60"/>
  </p:normalViewPr>
  <p:slideViewPr>
    <p:cSldViewPr snapToGrid="0">
      <p:cViewPr>
        <p:scale>
          <a:sx n="66" d="100"/>
          <a:sy n="66" d="100"/>
        </p:scale>
        <p:origin x="1478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C9EA3-8339-4757-93E1-72E8115BACD7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2A52D-5448-4B25-BEE9-4431914B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7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2A52D-5448-4B25-BEE9-4431914B82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82BF3-0B85-3446-09C7-DCE724C35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C46379-9351-DA1F-CB88-283E36F7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59A88-5FBE-31E7-2F76-70B792E8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E047E-205C-3CF3-41A3-C9077977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31A3DE-BC57-29C2-977E-186A77ED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6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B7B35-659D-9554-8112-4F099B4A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D7AEF2-0000-DBAA-521E-77C94C5A5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7CCAE-C4AB-7F7A-F2F9-C8CAE5E5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E75CE-0B78-1739-C8A4-99657E27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1EDC60-D66E-77F4-18C9-7FB3BA8B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EF9735-341D-30F0-36C2-C0FD2F4C4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A79D2F-5E64-D44E-4512-8AEF8CE83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CEEC1-4AD5-C6A2-5D96-57E60BC5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A859E-846C-7870-48D2-B66E7795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1AC67-E6C3-1C08-A87D-F457570D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2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623D5-EAA0-330B-5691-2BC6824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346CD-8D8F-E3A4-2369-6D8E63DD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C0546-EBD6-3048-6277-940EF93B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593BE-D6A3-DD8A-C457-BE4C7394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2F99B-30FA-F385-78CF-02A936E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2A5BE-6B9A-01A7-52C9-77E98FCC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5A8D60-76B0-C1E0-08BC-9AD1239CC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394E1-0558-016D-B1B5-9F77B2A2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4F05E5-D927-8A0F-F3D7-86C710BA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A06B1-69D8-0528-97B3-51552009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70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50322-BCF5-6B6C-761E-2A10D6D4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8E4BE4-F887-342B-76A6-D723BD375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A3C0ED-F526-0ACC-180B-DAF5ADF14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D96B3-3EEF-3868-420B-13EF4E65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FF3291-E2A2-3CF4-558F-C0967CDA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5C9D0D-A65D-C408-2663-035C4464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96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5EC3C-90F2-E02D-B1F2-7BA26A9F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12B0AC-EB37-B411-0135-C40C960F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39570-A5F9-A37C-F5FB-B523F33E4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33CABC-6E94-59BB-4C56-B93670B2E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8FDC02-D1C8-3A20-4503-D2BDC3A9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394773-BF36-D2FD-AFD7-0A1089B4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18C54A-7C56-65C4-4B36-4F182AAF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B93DCB-EA52-96FA-82F2-01F20DC2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12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15C48-9506-68EB-C131-73ADCAD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73D789-89D1-92B9-CD01-4959EF4D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9EC526-4A68-EB8F-3053-E363A888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C5B8F6-619F-E2DD-CE3A-2FCEEA46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7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82235D-A7EC-270F-6016-73F9D59D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2A5C49-C49A-194E-8E34-54E2D13F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535578-39AC-5F9B-3B88-A795095D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95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F9A8E-7F0E-4006-0201-12AECD6EE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27406-01B3-991F-7BA0-05A4845B5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462C59-3DA9-B04B-FFC8-57D25507F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F5C107-DFCB-4CA3-B887-3048F858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725A1D-6354-D68D-DE5C-7F93B784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753CA1-7721-431B-78F3-DADDEB7C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2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368C7-58A1-2C07-CD96-60C440EB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ED2B15-806D-565B-B531-6B43DE388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87E13D-AFF9-D410-8F3B-7D052505D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F65950-E84F-B152-361C-7C15CCAF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35D98-924D-07A9-922F-A9755FA3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6B9AE2-40C5-3BB8-3C39-90F2A3FC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7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321886-8FE2-22A5-0113-DC2D6B3F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AF69A2-DA93-2023-9C63-3A75BAD75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65A82-8CBB-F30E-6961-F87544594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1B15D-ED39-43E9-B7C0-D34E54E36641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0FE9D-70C4-4837-3195-8F06AFF92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661D5-F2FA-B325-4370-EEE45BA10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2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1F3F342-32B2-4141-CF88-6B644D67D49C}"/>
              </a:ext>
            </a:extLst>
          </p:cNvPr>
          <p:cNvGrpSpPr/>
          <p:nvPr/>
        </p:nvGrpSpPr>
        <p:grpSpPr>
          <a:xfrm>
            <a:off x="1239725" y="4425506"/>
            <a:ext cx="2012562" cy="479598"/>
            <a:chOff x="1420136" y="3799843"/>
            <a:chExt cx="2012562" cy="47959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0EA9794-E954-7956-A575-A450368137C1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C8E7119-18AB-D27E-218D-F60DEA3E6347}"/>
                </a:ext>
              </a:extLst>
            </p:cNvPr>
            <p:cNvSpPr txBox="1"/>
            <p:nvPr/>
          </p:nvSpPr>
          <p:spPr>
            <a:xfrm flipH="1">
              <a:off x="1420136" y="3871049"/>
              <a:ext cx="2012560" cy="3371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汇报</a:t>
              </a:r>
              <a:r>
                <a:rPr kumimoji="0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人：</a:t>
              </a:r>
              <a:r>
                <a:rPr lang="zh-CN" altLang="en-US" sz="1600">
                  <a:solidFill>
                    <a:schemeClr val="bg1"/>
                  </a:solidFill>
                  <a:cs typeface="+mn-ea"/>
                  <a:sym typeface="+mn-lt"/>
                </a:rPr>
                <a:t>陆晔</a:t>
              </a:r>
              <a:endParaRPr kumimoji="0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1110080" y="2274546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MCAN </a:t>
            </a:r>
            <a:r>
              <a:rPr lang="zh-CN" altLang="en-US" sz="4800" b="1" noProof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论文汇报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E0ACCA1-7519-9299-60D7-A4089F03C8AB}"/>
              </a:ext>
            </a:extLst>
          </p:cNvPr>
          <p:cNvGrpSpPr/>
          <p:nvPr/>
        </p:nvGrpSpPr>
        <p:grpSpPr>
          <a:xfrm>
            <a:off x="8235877" y="-1994691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4CC68B3-C5E1-CD46-76DB-A212F40EA385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502FF53-3037-A4C3-FEDD-1816E8CBF0C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454B231-A541-DACC-ECBD-7C373ACA3C67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2BA1BB3-68B9-9ADF-2253-F8DCD3F942AC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3EA1B72-B865-84F7-60A1-1A4D1BA2C2EF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67DB3CD-2EDF-DAE0-795C-F0607DFC057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D371787-D575-5DCC-6BF5-F5ADC52E9755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D712BEA-8BA6-ED0A-8B4F-7239AD27031B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3F72611-DACF-B701-8267-8AF058272CCF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F118D9B-F11E-EF61-4FAF-68758FA6BCC9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DBC9BD9-8C45-CBB2-694D-03E788FE560C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8941D47-F132-ED4C-83EE-1E5CCDAB760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705139-1F4D-80E3-D6F9-2858487E7E4A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2DB04B-FFA1-4FC7-66BC-FF770E858E09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7BC2043-3580-7CB2-DF55-326B8ADA5CAC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BA7EDB5-35F4-A07E-48CF-E95D80145D8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FEFB2504-7920-293B-C578-D29D5F1FEBB8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C72EC42-2512-F934-E78C-818C9F09706A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53592A5-13C5-E5BB-C047-A9DFF33533B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49EBF04-5BD3-EFF7-686E-CBF0FD3ED06E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8620683-E152-4BF3-C7B3-E8F1D40F98C4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8693A20-865A-8516-0658-F65E757D2876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52F620F-4125-53FB-E6BE-8B339A00B8F4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925B7DA4-2330-5027-B58D-D595928A8A42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3B3922D-60D4-7083-E0AE-905E490DA113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582F7A4-2367-CB7F-144B-35813EE2E675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D5D21AC1-B19A-101B-B30D-A71A36FA6A7A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B9884BF-87DE-8B53-D870-C43AA935B2BF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AC4B3D-9207-A02A-4C7B-35344D176764}"/>
              </a:ext>
            </a:extLst>
          </p:cNvPr>
          <p:cNvSpPr txBox="1"/>
          <p:nvPr/>
        </p:nvSpPr>
        <p:spPr>
          <a:xfrm>
            <a:off x="1152490" y="3133700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Modular Co-Attention Networks </a:t>
            </a:r>
          </a:p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Visual Question Answering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47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层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7229452" y="1188994"/>
            <a:ext cx="4687055" cy="486011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之后，将注意力单元进行组合，本文设计了三种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层。需要注意的是，所有这些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层的输入和输出大小一样，因此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层之间可以进行堆叠。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ID(Y)-GA(X,Y)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是本文的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baseline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。输入问题特征直接传递给输出的问题特征，然后图片的输出特征是经过文本特征引导而计算出的。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SA(Y)-GA(X,Y)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则先对文本进行自注意力机制，再引导视觉输出特征。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SA(Y)-SGA(X,Y)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先分别对文本和图片进行自注意力机制，之后再通过引导输出视觉特征。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其他的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变体比如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GA(X,Y)GA(Y,X)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SGA(X,Y)-SGA(Y,X)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也有相关尝试，但是效果不佳。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EBDC865-1109-C449-80EF-CC1340954709}"/>
              </a:ext>
            </a:extLst>
          </p:cNvPr>
          <p:cNvGrpSpPr/>
          <p:nvPr/>
        </p:nvGrpSpPr>
        <p:grpSpPr>
          <a:xfrm>
            <a:off x="130628" y="1242456"/>
            <a:ext cx="6898693" cy="4615733"/>
            <a:chOff x="130628" y="1242456"/>
            <a:chExt cx="6898693" cy="4615733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BC874B1-EE28-D4B3-AA9F-7975081A1D2E}"/>
                </a:ext>
              </a:extLst>
            </p:cNvPr>
            <p:cNvSpPr/>
            <p:nvPr/>
          </p:nvSpPr>
          <p:spPr>
            <a:xfrm>
              <a:off x="130628" y="1242456"/>
              <a:ext cx="6898693" cy="461573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175" y="1601677"/>
              <a:ext cx="6576842" cy="3184716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2896133" y="5144129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三种</a:t>
              </a:r>
              <a:r>
                <a:rPr lang="en-US" altLang="zh-CN">
                  <a:solidFill>
                    <a:srgbClr val="3C5CE8"/>
                  </a:solidFill>
                </a:rPr>
                <a:t>MCA</a:t>
              </a:r>
              <a:r>
                <a:rPr lang="zh-CN" altLang="en-US">
                  <a:solidFill>
                    <a:srgbClr val="3C5CE8"/>
                  </a:solidFill>
                </a:rPr>
                <a:t>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42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161163" cy="1611914"/>
            <a:chOff x="-781050" y="-662111"/>
            <a:chExt cx="8161163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2" y="365028"/>
              <a:ext cx="6576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内部结构：问题和图像表示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8A1ADB-2A94-5EBA-A4B6-9071F0844F66}"/>
              </a:ext>
            </a:extLst>
          </p:cNvPr>
          <p:cNvGrpSpPr/>
          <p:nvPr/>
        </p:nvGrpSpPr>
        <p:grpSpPr>
          <a:xfrm>
            <a:off x="47524" y="3081912"/>
            <a:ext cx="8931724" cy="3565904"/>
            <a:chOff x="47524" y="3081912"/>
            <a:chExt cx="8931724" cy="356590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868923F2-53A8-0364-FEB8-DFAF95BA123C}"/>
                </a:ext>
              </a:extLst>
            </p:cNvPr>
            <p:cNvSpPr/>
            <p:nvPr/>
          </p:nvSpPr>
          <p:spPr>
            <a:xfrm>
              <a:off x="47524" y="3081912"/>
              <a:ext cx="8931724" cy="3565904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6" r="1793"/>
            <a:stretch/>
          </p:blipFill>
          <p:spPr>
            <a:xfrm>
              <a:off x="167641" y="3271091"/>
              <a:ext cx="8702040" cy="3007393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3449427" y="6278484"/>
              <a:ext cx="1766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MCAN</a:t>
              </a:r>
              <a:r>
                <a:rPr lang="zh-CN" altLang="en-US">
                  <a:solidFill>
                    <a:srgbClr val="3C5CE8"/>
                  </a:solidFill>
                </a:rPr>
                <a:t>整体结构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/>
              <p:nvPr/>
            </p:nvSpPr>
            <p:spPr>
              <a:xfrm>
                <a:off x="400971" y="1257206"/>
                <a:ext cx="8124931" cy="1718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输入图片被表示成一组自下而上的区域视觉特征。直接使用了在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Visual Genome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数据集预训练的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Faster R-CNN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模型（用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ResNet-101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作为骨干）。本文为检测物体的概率设置了置信阈值，使得物体的动态数量在区间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100</m:t>
                        </m:r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。对于第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个物体，特征通过从检测区域内的卷积特征进行平均池化，表示为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。最终，整个图像被表示为特征矩阵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1" y="1257206"/>
                <a:ext cx="8124931" cy="1718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A7657D00-3FEF-66E8-63C8-489DB9B4F183}"/>
              </a:ext>
            </a:extLst>
          </p:cNvPr>
          <p:cNvGrpSpPr/>
          <p:nvPr/>
        </p:nvGrpSpPr>
        <p:grpSpPr>
          <a:xfrm>
            <a:off x="9051840" y="1688603"/>
            <a:ext cx="3092636" cy="4151354"/>
            <a:chOff x="9051840" y="1688603"/>
            <a:chExt cx="3092636" cy="415135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D961C3E-0BAE-CD45-A0A2-8C6C31266625}"/>
                </a:ext>
              </a:extLst>
            </p:cNvPr>
            <p:cNvGrpSpPr/>
            <p:nvPr/>
          </p:nvGrpSpPr>
          <p:grpSpPr>
            <a:xfrm>
              <a:off x="9051840" y="1688603"/>
              <a:ext cx="3092636" cy="4151354"/>
              <a:chOff x="9051840" y="1688603"/>
              <a:chExt cx="3092636" cy="4151354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1AD2B40B-3E01-C795-D4F4-29C364BD7C4B}"/>
                  </a:ext>
                </a:extLst>
              </p:cNvPr>
              <p:cNvSpPr/>
              <p:nvPr/>
            </p:nvSpPr>
            <p:spPr>
              <a:xfrm>
                <a:off x="9051840" y="1688603"/>
                <a:ext cx="3092636" cy="4151354"/>
              </a:xfrm>
              <a:prstGeom prst="roundRect">
                <a:avLst>
                  <a:gd name="adj" fmla="val 2889"/>
                </a:avLst>
              </a:prstGeom>
              <a:solidFill>
                <a:srgbClr val="E8EBFA"/>
              </a:solidFill>
              <a:ln w="57150">
                <a:solidFill>
                  <a:srgbClr val="3C5C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示&#10;&#10;描述已自动生成">
                <a:extLst>
                  <a:ext uri="{FF2B5EF4-FFF2-40B4-BE49-F238E27FC236}">
                    <a16:creationId xmlns:a16="http://schemas.microsoft.com/office/drawing/2014/main" id="{DD42B17C-FE4D-5795-C421-70A7AF3A0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5" r="1502"/>
              <a:stretch/>
            </p:blipFill>
            <p:spPr>
              <a:xfrm>
                <a:off x="9099365" y="1950032"/>
                <a:ext cx="2997588" cy="3312678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E203EE-BA37-7592-E566-BA7C3552A935}"/>
                </a:ext>
              </a:extLst>
            </p:cNvPr>
            <p:cNvSpPr txBox="1"/>
            <p:nvPr/>
          </p:nvSpPr>
          <p:spPr>
            <a:xfrm>
              <a:off x="9778635" y="5384239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Faster R-CNN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41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161163" cy="1611914"/>
            <a:chOff x="-781050" y="-662111"/>
            <a:chExt cx="8161163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2" y="365028"/>
              <a:ext cx="6576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内部结构：问题和图像表示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47C053-685B-88C0-B2E4-7C9230EE2624}"/>
              </a:ext>
            </a:extLst>
          </p:cNvPr>
          <p:cNvGrpSpPr/>
          <p:nvPr/>
        </p:nvGrpSpPr>
        <p:grpSpPr>
          <a:xfrm>
            <a:off x="628482" y="3659743"/>
            <a:ext cx="5137152" cy="3127467"/>
            <a:chOff x="628482" y="3659743"/>
            <a:chExt cx="5137152" cy="3127467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FC001CE-8F51-6DA7-96F6-DA6C0F8BB0A9}"/>
                </a:ext>
              </a:extLst>
            </p:cNvPr>
            <p:cNvSpPr/>
            <p:nvPr/>
          </p:nvSpPr>
          <p:spPr>
            <a:xfrm>
              <a:off x="628482" y="3659743"/>
              <a:ext cx="5137152" cy="3127467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9827" y="3744270"/>
              <a:ext cx="4875232" cy="3007393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2821798" y="6382709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LSTM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/>
              <p:nvPr/>
            </p:nvSpPr>
            <p:spPr>
              <a:xfrm>
                <a:off x="561744" y="1198622"/>
                <a:ext cx="10802942" cy="23134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输入的问题被标记为单词，并修剪成最长不超过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14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个单词。每个单词从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one-hot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编码通过基于大规模语料库训练得到的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300-D GloVe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词嵌入模型，得到一个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300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维度的向量。最后输出的大小是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300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是问题中单词的数量。之后词嵌入被送入一个一层包含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个隐藏单元的的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LSTM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网络。并将所有中间输出都做为特征的一部分，为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>
                  <a:solidFill>
                    <a:schemeClr val="tx1"/>
                  </a:solidFill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为了让文本和图像表示的长度都相同，本文使用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来填充，使所有表示达到最大的大小（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100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14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）。训练的时候，本文会标记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logits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，从而在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中此项作用为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，防止下溢问题（数值过于接近于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无法精确表示）。</a:t>
                </a:r>
                <a:endParaRPr lang="zh-CN" altLang="zh-CN">
                  <a:solidFill>
                    <a:schemeClr val="tx1"/>
                  </a:solidFill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4" y="1198622"/>
                <a:ext cx="10802942" cy="23134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F96686C6-DCFB-9F16-2452-34CC56490180}"/>
              </a:ext>
            </a:extLst>
          </p:cNvPr>
          <p:cNvGrpSpPr/>
          <p:nvPr/>
        </p:nvGrpSpPr>
        <p:grpSpPr>
          <a:xfrm>
            <a:off x="6366077" y="3596569"/>
            <a:ext cx="4998610" cy="3207232"/>
            <a:chOff x="6366077" y="3596569"/>
            <a:chExt cx="4998610" cy="320723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74B813A-534A-4D97-E3DA-C07DCE723724}"/>
                </a:ext>
              </a:extLst>
            </p:cNvPr>
            <p:cNvSpPr/>
            <p:nvPr/>
          </p:nvSpPr>
          <p:spPr>
            <a:xfrm>
              <a:off x="6366077" y="3596569"/>
              <a:ext cx="4998610" cy="317168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EFD7886-AA6E-21EC-330A-C64B9A308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2032" y="3679652"/>
              <a:ext cx="2719648" cy="2719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E7E31E3-64DC-4C2C-C15E-3C5DC36F9355}"/>
                </a:ext>
              </a:extLst>
            </p:cNvPr>
            <p:cNvSpPr txBox="1"/>
            <p:nvPr/>
          </p:nvSpPr>
          <p:spPr>
            <a:xfrm>
              <a:off x="7911078" y="6434469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Word Embedding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5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990552" cy="1611914"/>
            <a:chOff x="-781050" y="-662111"/>
            <a:chExt cx="8990552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1" y="365028"/>
              <a:ext cx="74062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内部结构：深度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Co-Attention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学习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D08EC5A-F735-3288-2B5D-E62BF8408A77}"/>
              </a:ext>
            </a:extLst>
          </p:cNvPr>
          <p:cNvGrpSpPr/>
          <p:nvPr/>
        </p:nvGrpSpPr>
        <p:grpSpPr>
          <a:xfrm>
            <a:off x="162046" y="1010231"/>
            <a:ext cx="5312780" cy="5493888"/>
            <a:chOff x="162046" y="1010231"/>
            <a:chExt cx="5312780" cy="549388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D03ED84-FDAA-176D-6554-C54BBD11DCAB}"/>
                </a:ext>
              </a:extLst>
            </p:cNvPr>
            <p:cNvSpPr/>
            <p:nvPr/>
          </p:nvSpPr>
          <p:spPr>
            <a:xfrm>
              <a:off x="162046" y="1010231"/>
              <a:ext cx="5312780" cy="549388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6" t="8160" r="9118"/>
            <a:stretch/>
          </p:blipFill>
          <p:spPr>
            <a:xfrm>
              <a:off x="370389" y="1226490"/>
              <a:ext cx="4879603" cy="4859017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1872963" y="6134787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MCA</a:t>
              </a:r>
              <a:r>
                <a:rPr lang="zh-CN" altLang="en-US">
                  <a:solidFill>
                    <a:srgbClr val="3C5CE8"/>
                  </a:solidFill>
                </a:rPr>
                <a:t>的堆叠结构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9C8A50E-C049-1D36-89C2-F11C95013466}"/>
              </a:ext>
            </a:extLst>
          </p:cNvPr>
          <p:cNvSpPr/>
          <p:nvPr/>
        </p:nvSpPr>
        <p:spPr>
          <a:xfrm>
            <a:off x="5637127" y="1507680"/>
            <a:ext cx="2733149" cy="428017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MCA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层的堆叠，本文提出了两种结构。一种是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stacking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，即为简单的堆砌；另一种是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，主要借鉴于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 decoder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思想，先对文本数据进行自注意力，然后再逐一引导图像的每一层进行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solidFill>
                <a:schemeClr val="tx1"/>
              </a:solidFill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EC8608-9DCC-28FC-827E-091629ADC58F}"/>
              </a:ext>
            </a:extLst>
          </p:cNvPr>
          <p:cNvGrpSpPr/>
          <p:nvPr/>
        </p:nvGrpSpPr>
        <p:grpSpPr>
          <a:xfrm>
            <a:off x="8616328" y="1010231"/>
            <a:ext cx="3413626" cy="5493888"/>
            <a:chOff x="8616328" y="1010231"/>
            <a:chExt cx="3413626" cy="5493888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8F01DFF-5989-4AEF-7E0F-89134EF5E949}"/>
                </a:ext>
              </a:extLst>
            </p:cNvPr>
            <p:cNvSpPr/>
            <p:nvPr/>
          </p:nvSpPr>
          <p:spPr>
            <a:xfrm>
              <a:off x="8616328" y="1010231"/>
              <a:ext cx="3413626" cy="549388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B36EC84-A8EF-98BB-84D4-62F8E9362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9456" y="1136655"/>
              <a:ext cx="2854726" cy="420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F220F48-441C-420A-C1D4-E421939C8061}"/>
                </a:ext>
              </a:extLst>
            </p:cNvPr>
            <p:cNvSpPr txBox="1"/>
            <p:nvPr/>
          </p:nvSpPr>
          <p:spPr>
            <a:xfrm>
              <a:off x="9420929" y="5933651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Transformer</a:t>
              </a:r>
              <a:r>
                <a:rPr lang="zh-CN" altLang="en-US">
                  <a:solidFill>
                    <a:srgbClr val="3C5CE8"/>
                  </a:solidFill>
                </a:rPr>
                <a:t>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>
            <a:extLst>
              <a:ext uri="{FF2B5EF4-FFF2-40B4-BE49-F238E27FC236}">
                <a16:creationId xmlns:a16="http://schemas.microsoft.com/office/drawing/2014/main" id="{9C00EDA2-D504-6468-F98A-9A310FBA9EF8}"/>
              </a:ext>
            </a:extLst>
          </p:cNvPr>
          <p:cNvSpPr/>
          <p:nvPr/>
        </p:nvSpPr>
        <p:spPr>
          <a:xfrm rot="18130299" flipH="1">
            <a:off x="10564553" y="-1817365"/>
            <a:ext cx="3201552" cy="327126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内部结构：多模态融合和结果分类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/>
              <p:nvPr/>
            </p:nvSpPr>
            <p:spPr>
              <a:xfrm>
                <a:off x="5813078" y="1044897"/>
                <a:ext cx="5838091" cy="552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经过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Co-Attention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阶段后，输出的图像特征为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;…;</m:t>
                        </m:r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、输出的问题特征为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;…;</m:t>
                        </m:r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，已经包含了很多特征信息。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之后，将特征输入到结构为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ReLU</m:t>
                        </m:r>
                        <m:r>
                          <m:rPr>
                            <m:nor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Dropout</m:t>
                        </m:r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0.1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MLP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中，通过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获得每个特征的权重，然后将每个样本特征的进行权重相加得到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接着，使用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输入到线性多模态融合方程中：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LayerNorm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acc>
                            <m:accPr>
                              <m:chr m:val="̃"/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acc>
                            <m:accPr>
                              <m:chr m:val="̃"/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是两个线性映射矩阵，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是混合特征的维度。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将多模态融合特征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会通过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函数被映射到向量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是训练集的常用的一些结果。本文使用二元交叉熵作为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分类的损失函数。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078" y="1044897"/>
                <a:ext cx="5838091" cy="55246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AEDE4EEE-BB6F-37D1-6ECB-776A41BADBAB}"/>
              </a:ext>
            </a:extLst>
          </p:cNvPr>
          <p:cNvGrpSpPr/>
          <p:nvPr/>
        </p:nvGrpSpPr>
        <p:grpSpPr>
          <a:xfrm>
            <a:off x="288226" y="1044897"/>
            <a:ext cx="5010692" cy="5524666"/>
            <a:chOff x="288226" y="1044897"/>
            <a:chExt cx="5010692" cy="552466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9B3F23D-B3E4-292C-A45E-4239FB29B4F0}"/>
                </a:ext>
              </a:extLst>
            </p:cNvPr>
            <p:cNvSpPr/>
            <p:nvPr/>
          </p:nvSpPr>
          <p:spPr>
            <a:xfrm>
              <a:off x="288226" y="1044897"/>
              <a:ext cx="5010692" cy="5524666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1410151" y="461202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Batch Norm</a:t>
              </a:r>
              <a:r>
                <a:rPr lang="zh-CN" altLang="en-US">
                  <a:solidFill>
                    <a:srgbClr val="3C5CE8"/>
                  </a:solidFill>
                </a:rPr>
                <a:t>与</a:t>
              </a:r>
              <a:r>
                <a:rPr lang="en-US" altLang="zh-CN">
                  <a:solidFill>
                    <a:srgbClr val="3C5CE8"/>
                  </a:solidFill>
                </a:rPr>
                <a:t>Layer Norm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19"/>
            <a:stretch/>
          </p:blipFill>
          <p:spPr bwMode="auto">
            <a:xfrm>
              <a:off x="383281" y="1271967"/>
              <a:ext cx="4817637" cy="329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12D138A-C7A8-E65E-A404-F17BC116DFDA}"/>
                </a:ext>
              </a:extLst>
            </p:cNvPr>
            <p:cNvSpPr txBox="1"/>
            <p:nvPr/>
          </p:nvSpPr>
          <p:spPr>
            <a:xfrm>
              <a:off x="1411628" y="5351438"/>
              <a:ext cx="21627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latin typeface="Cambria" panose="02040503050406030204" pitchFamily="18" charset="0"/>
                  <a:ea typeface="Cambria" panose="02040503050406030204" pitchFamily="18" charset="0"/>
                </a:rPr>
                <a:t>C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：通道数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latin typeface="Cambria" panose="02040503050406030204" pitchFamily="18" charset="0"/>
                  <a:ea typeface="Cambria" panose="02040503050406030204" pitchFamily="18" charset="0"/>
                </a:rPr>
                <a:t>N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：批次大小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latin typeface="Cambria" panose="02040503050406030204" pitchFamily="18" charset="0"/>
                  <a:ea typeface="Cambria" panose="02040503050406030204" pitchFamily="18" charset="0"/>
                </a:rPr>
                <a:t>H,W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：高度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宽度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1AE132C-7FC1-472E-1783-C1D7AB5D6158}"/>
              </a:ext>
            </a:extLst>
          </p:cNvPr>
          <p:cNvGrpSpPr/>
          <p:nvPr/>
        </p:nvGrpSpPr>
        <p:grpSpPr>
          <a:xfrm rot="13777183">
            <a:off x="10938698" y="-1408365"/>
            <a:ext cx="2453262" cy="2453262"/>
            <a:chOff x="8235877" y="-1994691"/>
            <a:chExt cx="10847382" cy="108473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572E213-44FE-14C5-8C73-197083C67CF2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5A4ABC2-82A1-9C0D-7486-3E5558B4EEF1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7A23A0D-9FCD-7B50-1B89-B9C030599451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56839CB-FB7D-9A5A-ADC8-A0B9322E59DD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FAAEF69-9C88-5B75-F12D-04430625DDBC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681C081-4C89-EA7B-6F09-67A22C26CD6B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48E4C66-A5F2-FECF-AFED-E83D5A532118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90CA4B1-9EDA-45FF-FC70-55AF864CDB58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E771395-CFD1-915C-5E4A-1616466AA7AC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096EE6C-B378-F15E-EAB6-971942C2CB5E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502306B4-3C0C-8C60-609B-58D7BF65152C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E744290-4DE2-6276-6DF1-04F2F6362F68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A745B75-3706-32E8-2E97-1CA5401BD7A2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D16C91E-D6C5-8C6D-7032-F3968EBA0C2B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D886FFD2-318E-83E6-FE85-4E93C12134F5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D9A20DF-4E07-59D5-1633-A09907663C3E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B62B4DF3-CAEE-A1F3-2780-BC8F77D4990E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F6D9C3ED-4FAC-EA20-08F9-82303F873E0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28BE3D5B-15B1-BA63-BC63-47B9F94A25A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506D1732-8267-B4A1-1A92-6B8ABF6F9A73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DC66F9-A79E-0106-AA1F-BD3BF19BF65C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3D12CF59-B6B1-2E94-D49D-9CF8D72F134C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CF4EE0F-15BB-E7B0-BCFF-F05D878D4ABC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95BE92E-4268-5AFD-BACC-5CE8B882929B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DAF024B-BFCF-D2B7-40D4-1F9732BB76D0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BB267FC1-BD8C-C3E9-9ADB-D63C0E63E2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B43DC73-957F-70B6-E93B-B4D936119893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03FDDB3B-9AF4-A34D-BCE5-BB168A8D815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112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543287" y="1006981"/>
            <a:ext cx="1764667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THREE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1D50C58-1CC3-9B67-7A5F-8AB9FD6155F7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6743E4E-924F-286B-288F-F2B18411F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40648" y="3348990"/>
              <a:ext cx="657819" cy="657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9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81092" cy="1535714"/>
            <a:chOff x="-781050" y="-662111"/>
            <a:chExt cx="9181092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33037" y="209563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实验结果：消融实验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9C8A50E-C049-1D36-89C2-F11C95013466}"/>
              </a:ext>
            </a:extLst>
          </p:cNvPr>
          <p:cNvSpPr/>
          <p:nvPr/>
        </p:nvSpPr>
        <p:spPr>
          <a:xfrm>
            <a:off x="587130" y="4795925"/>
            <a:ext cx="10771833" cy="166189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SA(Y)-SGA(X,Y)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的表现是最好的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。（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不过似乎有些不公平，因为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SA(Y)-SGA(X,Y)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本来就多一个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，自然会存储更多信息。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随着层数的增加，模型在层数为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的时候达到饱和，可以从训练中不稳定的梯度看出。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的结果比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Stacking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的效果要好。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6D8DC2-ABD4-0078-AEF0-061579DB535E}"/>
              </a:ext>
            </a:extLst>
          </p:cNvPr>
          <p:cNvGrpSpPr/>
          <p:nvPr/>
        </p:nvGrpSpPr>
        <p:grpSpPr>
          <a:xfrm>
            <a:off x="608693" y="873603"/>
            <a:ext cx="10750270" cy="3698397"/>
            <a:chOff x="608693" y="873603"/>
            <a:chExt cx="10750270" cy="3698397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C77A9E4-BF7C-FB3D-5AE3-2D38A8E9E975}"/>
                </a:ext>
              </a:extLst>
            </p:cNvPr>
            <p:cNvSpPr/>
            <p:nvPr/>
          </p:nvSpPr>
          <p:spPr>
            <a:xfrm>
              <a:off x="608693" y="873603"/>
              <a:ext cx="10750270" cy="3698397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5111271" y="4122250"/>
              <a:ext cx="1723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消融实验结果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43198" y="1001341"/>
              <a:ext cx="9459696" cy="3071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95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实验结果：消融实验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874C7-38A0-7455-967E-D9B106C2544C}"/>
              </a:ext>
            </a:extLst>
          </p:cNvPr>
          <p:cNvGrpSpPr/>
          <p:nvPr/>
        </p:nvGrpSpPr>
        <p:grpSpPr>
          <a:xfrm>
            <a:off x="143513" y="1141561"/>
            <a:ext cx="11859434" cy="3939725"/>
            <a:chOff x="143513" y="1141561"/>
            <a:chExt cx="11859434" cy="393972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F039E9-D2E0-5934-0DA4-7D5FA9301C19}"/>
                </a:ext>
              </a:extLst>
            </p:cNvPr>
            <p:cNvSpPr/>
            <p:nvPr/>
          </p:nvSpPr>
          <p:spPr>
            <a:xfrm>
              <a:off x="143513" y="1141561"/>
              <a:ext cx="11859434" cy="393972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4015936" y="4437054"/>
              <a:ext cx="3805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3C5CE8"/>
                  </a:solidFill>
                </a:rPr>
                <a:t>MCA</a:t>
              </a:r>
              <a:r>
                <a:rPr lang="zh-CN" altLang="en-US" sz="2000">
                  <a:solidFill>
                    <a:srgbClr val="3C5CE8"/>
                  </a:solidFill>
                </a:rPr>
                <a:t>结构、深度与准确率的关系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"/>
            <a:stretch/>
          </p:blipFill>
          <p:spPr bwMode="auto">
            <a:xfrm>
              <a:off x="265047" y="1439005"/>
              <a:ext cx="11616366" cy="2700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41DB31-4823-015D-2363-4312E19B3005}"/>
              </a:ext>
            </a:extLst>
          </p:cNvPr>
          <p:cNvSpPr txBox="1"/>
          <p:nvPr/>
        </p:nvSpPr>
        <p:spPr>
          <a:xfrm>
            <a:off x="367496" y="5948493"/>
            <a:ext cx="5570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SA(Y)-SGA(X,Y)</a:t>
            </a:r>
            <a:r>
              <a:rPr lang="en-US" altLang="zh-CN" sz="240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在数数方面表现得非常好</a:t>
            </a:r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374512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实验结果：量化分析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E80F36F-D7AB-668B-2570-2BD99CF72069}"/>
              </a:ext>
            </a:extLst>
          </p:cNvPr>
          <p:cNvGrpSpPr/>
          <p:nvPr/>
        </p:nvGrpSpPr>
        <p:grpSpPr>
          <a:xfrm>
            <a:off x="1284788" y="968349"/>
            <a:ext cx="9306047" cy="5778841"/>
            <a:chOff x="1284788" y="968349"/>
            <a:chExt cx="9306047" cy="577884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" t="2724" r="2704"/>
            <a:stretch/>
          </p:blipFill>
          <p:spPr bwMode="auto">
            <a:xfrm>
              <a:off x="1284788" y="968349"/>
              <a:ext cx="9306047" cy="5137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4034887" y="6347080"/>
              <a:ext cx="3805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3C5CE8"/>
                  </a:solidFill>
                </a:rPr>
                <a:t>MCA</a:t>
              </a:r>
              <a:r>
                <a:rPr lang="zh-CN" altLang="en-US" sz="2000">
                  <a:solidFill>
                    <a:srgbClr val="3C5CE8"/>
                  </a:solidFill>
                </a:rPr>
                <a:t>结构、深度与准确率的关系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6C6934A-0C47-D456-8376-42CBAE315DC2}"/>
              </a:ext>
            </a:extLst>
          </p:cNvPr>
          <p:cNvSpPr txBox="1"/>
          <p:nvPr/>
        </p:nvSpPr>
        <p:spPr>
          <a:xfrm>
            <a:off x="8053086" y="6100859"/>
            <a:ext cx="4225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说明了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的有效性、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的有效性和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Stacking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噪声更小。</a:t>
            </a:r>
            <a:endParaRPr lang="zh-CN" altLang="zh-CN" sz="180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1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实验结果：量化分析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F55FA6-23EA-A7F0-279B-79935DF247E2}"/>
              </a:ext>
            </a:extLst>
          </p:cNvPr>
          <p:cNvGrpSpPr/>
          <p:nvPr/>
        </p:nvGrpSpPr>
        <p:grpSpPr>
          <a:xfrm>
            <a:off x="221065" y="949803"/>
            <a:ext cx="11724008" cy="3981013"/>
            <a:chOff x="221065" y="949803"/>
            <a:chExt cx="11724008" cy="398101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FD8A74A-F69C-E7C5-6E1C-DF01FC064ABB}"/>
                </a:ext>
              </a:extLst>
            </p:cNvPr>
            <p:cNvSpPr/>
            <p:nvPr/>
          </p:nvSpPr>
          <p:spPr>
            <a:xfrm>
              <a:off x="221065" y="949803"/>
              <a:ext cx="11724008" cy="398101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95"/>
            <a:stretch/>
          </p:blipFill>
          <p:spPr bwMode="auto">
            <a:xfrm>
              <a:off x="393986" y="1226915"/>
              <a:ext cx="11404027" cy="316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4463985" y="4392628"/>
              <a:ext cx="32640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可视化展示</a:t>
              </a:r>
              <a:r>
                <a:rPr lang="en-US" altLang="zh-CN" sz="2000">
                  <a:solidFill>
                    <a:srgbClr val="3C5CE8"/>
                  </a:solidFill>
                </a:rPr>
                <a:t>Attention</a:t>
              </a:r>
              <a:r>
                <a:rPr lang="zh-CN" altLang="en-US" sz="2000">
                  <a:solidFill>
                    <a:srgbClr val="3C5CE8"/>
                  </a:solidFill>
                </a:rPr>
                <a:t>的效果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6C6934A-0C47-D456-8376-42CBAE315DC2}"/>
              </a:ext>
            </a:extLst>
          </p:cNvPr>
          <p:cNvSpPr txBox="1"/>
          <p:nvPr/>
        </p:nvSpPr>
        <p:spPr>
          <a:xfrm>
            <a:off x="6911051" y="5021445"/>
            <a:ext cx="528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缺点：对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left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catcher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这种词没办法进行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28AB149-2D8D-C6FB-B635-7C48D494664C}"/>
              </a:ext>
            </a:extLst>
          </p:cNvPr>
          <p:cNvGrpSpPr/>
          <p:nvPr/>
        </p:nvGrpSpPr>
        <p:grpSpPr>
          <a:xfrm rot="15116592">
            <a:off x="2953681" y="5631085"/>
            <a:ext cx="6284636" cy="6284636"/>
            <a:chOff x="8235877" y="-1994691"/>
            <a:chExt cx="10847382" cy="1084738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1EC3DD0-DF35-730C-3AA6-8B65CFEA2F1D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E403ADE-A4C5-EC46-C28B-0788D650117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8DB0B54-631C-96C6-DEC8-62384CA9805B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8FCDC9B-103E-36B6-06BE-2FB2FB49E900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0D779BC-B482-D3E8-500C-17358F71F4E7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D979C6E-1D89-465D-AE5B-BE2EE8A7CA34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3FB9AA5-9CB6-33DC-9D45-02608437F9B8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A5F67C5-ADE9-EDF1-09CE-F1C5C8872E80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725E832-D607-E99B-899F-AC601EDAA283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FB428AC-E8C2-1E53-4E50-2741CBFD5E30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A4E2ACA-EA8B-DFB5-FD79-4C029210AFF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C3D291B-004F-F71F-6F3D-3C98563C9A8F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D83AF1A-D2DF-374F-8267-32DC1B4E5581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62E2AD3-4902-B950-8759-31F04627AE60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3A83951-F613-0C30-719A-F1E67F4BDF02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981736A-05DC-4296-D770-A0CAED639E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E782D39-56E7-BBAB-15EE-42BD87E1176C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8E7A6FE-F5F0-AF48-08B3-7E597A15CA2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05C9566-339A-31C8-8E66-B0913662BB6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8494745-2F62-2865-C9BC-51479EAE378C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5ACDE81E-1C1B-688B-C775-12ABDBC970F9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684BAAB-685B-B149-5206-C6B51BD01638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7B0BA93-182F-3C1F-C270-7252A3C172CB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6D06E7C-DBEA-D343-5F71-54E12502DFBD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9B51EF-D0D1-DD50-5F66-526140E9A494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B6FBBBD-037C-555C-7DED-01AF2B015E4F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9BCE6D-638A-3F85-2A2B-6AA46EDED30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A0276A3-50EF-393F-0FAC-B0DB52B6C2F4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01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9054EC4-79F0-33B1-D404-297CF3D27C53}"/>
              </a:ext>
            </a:extLst>
          </p:cNvPr>
          <p:cNvGrpSpPr/>
          <p:nvPr/>
        </p:nvGrpSpPr>
        <p:grpSpPr>
          <a:xfrm>
            <a:off x="-5679194" y="-5060009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91B0811-3799-70DE-BBDF-71062BF932EA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3F1DA47-2643-265C-A1AD-215FF6E4780B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CD8704D-0FB6-50E6-971C-E1D4EA345C3D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5C62A6-C15B-1F11-EEC7-695F350E1D8B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2D258F3-D715-B96B-D181-1FEF7BECC4B0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F6A581D-1DA7-8D19-15BF-79E72C0908E6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EC2E4A7-35C9-33D1-FDB3-3F521CBA5B7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34C3A0B-D006-88BC-6FEE-DEBC0E831D8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9DFB2C3-8E35-75AB-A5C9-5048CB614986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08FC272-C5DD-20C2-C665-B63320FF928A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9759551-BC58-9497-5C24-5831D212D9BA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12D354-DA35-77D3-BB4B-07339DF3832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6DF9240-1BF4-CDA6-AA02-C0D0A2295F68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93EB2D7-4412-A3E0-FAB1-1C9BAD49471D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173D064-ACAD-1A72-BFD1-A6758392F0E6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AA9834E-5DFC-2AC3-72A7-BDB50A3BA0F6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ACA3490-AF7B-7F7B-EA13-C963CD966FE5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B3BCDA6-A4DB-9525-399E-7AF9D493CAC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D6C5850-20F6-5AD5-6D6D-D1F738A80084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FBFFE3A-76AB-5B64-B0F2-D8A70BC4A15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0859136-AEFF-DE19-0B70-52733473ACE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1712B71-51EE-7771-E6A9-222A27FBB3FF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7C3A142-F433-73C6-55C6-2A525C76E5F3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300B332-9801-8D64-D268-838C7818F97C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6B0419-2B87-8D5D-358D-8852042F1DA8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D3AD191-8EA2-3B12-F6E9-47972500F568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8C78FDC-9BCA-CE60-4D7F-F542B547B21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218341FD-B4C8-D26C-003E-908234A07095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 descr="图片包含 游戏机, 乐高, 玩具  描述已自动生成">
            <a:extLst>
              <a:ext uri="{FF2B5EF4-FFF2-40B4-BE49-F238E27FC236}">
                <a16:creationId xmlns:a16="http://schemas.microsoft.com/office/drawing/2014/main" id="{E8622988-E78E-0A8E-A816-446A1BFAE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>
            <a:fillRect/>
          </a:stretch>
        </p:blipFill>
        <p:spPr>
          <a:xfrm flipH="1">
            <a:off x="410969" y="516350"/>
            <a:ext cx="5182876" cy="4321308"/>
          </a:xfrm>
          <a:prstGeom prst="rect">
            <a:avLst/>
          </a:prstGeom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6E251B9D-131B-D087-7157-B827B4A374BA}"/>
              </a:ext>
            </a:extLst>
          </p:cNvPr>
          <p:cNvSpPr/>
          <p:nvPr/>
        </p:nvSpPr>
        <p:spPr>
          <a:xfrm flipH="1">
            <a:off x="-1825128" y="-2563194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E5AA60-57E2-2099-D2B7-5F2CA2B3CEC5}"/>
              </a:ext>
            </a:extLst>
          </p:cNvPr>
          <p:cNvSpPr txBox="1"/>
          <p:nvPr/>
        </p:nvSpPr>
        <p:spPr>
          <a:xfrm>
            <a:off x="5211644" y="695679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4DB2D22-5CDC-6476-A53A-AF3E2BA656E2}"/>
              </a:ext>
            </a:extLst>
          </p:cNvPr>
          <p:cNvGrpSpPr/>
          <p:nvPr/>
        </p:nvGrpSpPr>
        <p:grpSpPr>
          <a:xfrm>
            <a:off x="6411993" y="1684020"/>
            <a:ext cx="4789407" cy="833206"/>
            <a:chOff x="6411993" y="1684020"/>
            <a:chExt cx="4789407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D15ADE2-45AB-EEC8-1625-9E45481A4F64}"/>
                </a:ext>
              </a:extLst>
            </p:cNvPr>
            <p:cNvGrpSpPr/>
            <p:nvPr/>
          </p:nvGrpSpPr>
          <p:grpSpPr>
            <a:xfrm>
              <a:off x="6411993" y="1684020"/>
              <a:ext cx="4789407" cy="833206"/>
              <a:chOff x="6411993" y="1684020"/>
              <a:chExt cx="4789407" cy="83320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EBEC928A-C408-0993-6B01-3DCD11C7AEE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CC4B781-3EDA-8E3B-1EED-79F2769C8E26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364731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01</a:t>
                </a: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998FB01-DCDD-C230-4F19-B2647E73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1372" y="1788957"/>
              <a:ext cx="634443" cy="634443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FD0CBA3-9E9D-E234-D11A-55D127B57390}"/>
              </a:ext>
            </a:extLst>
          </p:cNvPr>
          <p:cNvGrpSpPr/>
          <p:nvPr/>
        </p:nvGrpSpPr>
        <p:grpSpPr>
          <a:xfrm>
            <a:off x="5943833" y="3176848"/>
            <a:ext cx="5257567" cy="833206"/>
            <a:chOff x="5943833" y="3176848"/>
            <a:chExt cx="5257567" cy="83320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5CEC915-B98F-EE76-1AF0-982F266F3F5D}"/>
                </a:ext>
              </a:extLst>
            </p:cNvPr>
            <p:cNvGrpSpPr/>
            <p:nvPr/>
          </p:nvGrpSpPr>
          <p:grpSpPr>
            <a:xfrm>
              <a:off x="5943833" y="3176848"/>
              <a:ext cx="5257567" cy="833206"/>
              <a:chOff x="6411993" y="1684020"/>
              <a:chExt cx="5257567" cy="833206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C88A640B-8076-A307-197A-8A0B412E0915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7E6AB96-ED03-B191-193E-401F756F3D19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02. MCAN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内部结构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DB966F9-DFEA-AE75-7D33-3722D76E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21806" y="3227056"/>
              <a:ext cx="681035" cy="681035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AB2C61F-0E52-4D47-20E8-50FCD1C2BA3A}"/>
              </a:ext>
            </a:extLst>
          </p:cNvPr>
          <p:cNvGrpSpPr/>
          <p:nvPr/>
        </p:nvGrpSpPr>
        <p:grpSpPr>
          <a:xfrm>
            <a:off x="5089012" y="4499587"/>
            <a:ext cx="5257567" cy="833206"/>
            <a:chOff x="5001718" y="4657252"/>
            <a:chExt cx="5257567" cy="83320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C829EF-E3DA-DE81-2A08-AD50DFA16E94}"/>
                </a:ext>
              </a:extLst>
            </p:cNvPr>
            <p:cNvGrpSpPr/>
            <p:nvPr/>
          </p:nvGrpSpPr>
          <p:grpSpPr>
            <a:xfrm>
              <a:off x="5001718" y="4657252"/>
              <a:ext cx="5257567" cy="833206"/>
              <a:chOff x="6411993" y="1684020"/>
              <a:chExt cx="5257567" cy="83320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7373F6D-0487-1DB8-90F0-CA4D60A623F4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52D04F0-F791-5CF8-9F7A-2AADC4F394F4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03.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E317368-DE9F-101A-9C6C-ECE915AA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5330" y="4770962"/>
              <a:ext cx="603641" cy="60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13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99322" y="986199"/>
            <a:ext cx="1574156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FOUR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个人感想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40730" y="1825651"/>
              <a:ext cx="591348" cy="59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80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3611607-13FC-09ED-54A3-298F9F4C1636}"/>
              </a:ext>
            </a:extLst>
          </p:cNvPr>
          <p:cNvGrpSpPr/>
          <p:nvPr/>
        </p:nvGrpSpPr>
        <p:grpSpPr>
          <a:xfrm rot="10290319">
            <a:off x="8152165" y="932131"/>
            <a:ext cx="3493477" cy="3493477"/>
            <a:chOff x="8235877" y="-1994691"/>
            <a:chExt cx="10847382" cy="1084738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9608B7C-D2E9-A13D-35B5-4A61A8D23B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DED33E0-574B-9FC8-B47F-E27106A03884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128992B-32BA-3CC0-417C-5DDE9E06DB1C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F63A307-1CA2-AAE6-1A9A-E0EB3671F303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8B70261-994E-0CEB-2189-400015116FB3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F00D02B-FE0A-788E-F9FD-A13D0B187C0C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E671D86-5EF1-CC76-C9D5-8BA64290A39A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9FB848F-8F18-580F-6A62-BBF46796C1F6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05E05FE-987C-A481-AB65-62D9A8EE08CE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33F12B9E-A149-23A0-620F-544DB4C68B9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49389CBA-8B47-7123-24BC-D89B48856BDA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F717D77-534A-FCE5-884C-90BA41FFC56E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3478C001-D379-160C-0271-3A3B02A19936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3E36CF5-A492-467F-7851-E245BEFF7C7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712DDAA-DCA3-5ADE-CF74-B2538596CD27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E303813-1980-C765-6830-B14F99E6ABA6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FDF719B-0B58-1A40-3CC4-1C60B6358DD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55B5513-00A9-8665-FD60-48C039FC43A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73021F1-5B9E-3072-0AAB-1415EB5EDFAB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DA4FB81-A463-E375-9A3A-1A0E14C02CE6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47FC619A-245B-0375-BA0F-28904B2D9605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39EAEFF-0E68-23E7-7E6B-48521FE2DB87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9D7C4B7-6B92-F98A-EF18-4FB6DCA8139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6DAFEA6-47FD-E15C-5644-0DA910807A4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823B559F-28DE-E4F5-FD6F-C1C17A71808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0994F78-B946-05D9-DA19-25FE190DBFBB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02A31E16-CCF6-8426-6E4F-E71CA86B06A5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C99077D6-98EE-3F01-0CBB-6A7EE91005B6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个人感想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42A840-C666-8484-FC2C-F713A9F7E9A9}"/>
              </a:ext>
            </a:extLst>
          </p:cNvPr>
          <p:cNvGrpSpPr/>
          <p:nvPr/>
        </p:nvGrpSpPr>
        <p:grpSpPr>
          <a:xfrm>
            <a:off x="615767" y="1010323"/>
            <a:ext cx="6792030" cy="2780285"/>
            <a:chOff x="615767" y="1010323"/>
            <a:chExt cx="6792030" cy="278028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82D0E32-D26A-38AE-FE96-1979245A3D6D}"/>
                </a:ext>
              </a:extLst>
            </p:cNvPr>
            <p:cNvSpPr/>
            <p:nvPr/>
          </p:nvSpPr>
          <p:spPr>
            <a:xfrm>
              <a:off x="615767" y="1567132"/>
              <a:ext cx="6792030" cy="22234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900"/>
                </a:spcBef>
                <a:spcAft>
                  <a:spcPts val="900"/>
                </a:spcAft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借鉴了很多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Transformer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的思路，包括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Attention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Encoder-Decoder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MCA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输入输出大小一样这些，让整个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MCAN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成为一个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Transformer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的变体，无论是在深度上还是宽度上都有比较大的拓展空间。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ts val="900"/>
                </a:spcBef>
                <a:spcAft>
                  <a:spcPts val="900"/>
                </a:spcAft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另外，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Qualitative Analysis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部分是比较新颖的，之前没有见过能这样可视化。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79A7807-D30E-4206-2419-133C7E85F85A}"/>
                </a:ext>
              </a:extLst>
            </p:cNvPr>
            <p:cNvSpPr txBox="1"/>
            <p:nvPr/>
          </p:nvSpPr>
          <p:spPr>
            <a:xfrm>
              <a:off x="3406488" y="101032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论文整体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F1639B4-35EC-253E-DAA6-2143574A11DD}"/>
              </a:ext>
            </a:extLst>
          </p:cNvPr>
          <p:cNvGrpSpPr/>
          <p:nvPr/>
        </p:nvGrpSpPr>
        <p:grpSpPr>
          <a:xfrm>
            <a:off x="7987678" y="1202631"/>
            <a:ext cx="3853224" cy="2894808"/>
            <a:chOff x="7987678" y="1202631"/>
            <a:chExt cx="3853224" cy="289480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7D134AB-AC77-681B-6AE2-E8F1F960C548}"/>
                </a:ext>
              </a:extLst>
            </p:cNvPr>
            <p:cNvSpPr/>
            <p:nvPr/>
          </p:nvSpPr>
          <p:spPr>
            <a:xfrm>
              <a:off x="7987678" y="1202631"/>
              <a:ext cx="3853224" cy="289480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719EBAB-C1EA-A4B3-BC3F-8DB303B04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165" y="1426333"/>
              <a:ext cx="3524250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BF0512A-925A-78DE-C4FC-3AF4EE534BF9}"/>
              </a:ext>
            </a:extLst>
          </p:cNvPr>
          <p:cNvGrpSpPr/>
          <p:nvPr/>
        </p:nvGrpSpPr>
        <p:grpSpPr>
          <a:xfrm>
            <a:off x="615767" y="4284082"/>
            <a:ext cx="11225135" cy="2331453"/>
            <a:chOff x="615767" y="4284082"/>
            <a:chExt cx="11225135" cy="233145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F3524BA-913F-984D-160B-212527F1AF44}"/>
                </a:ext>
              </a:extLst>
            </p:cNvPr>
            <p:cNvSpPr/>
            <p:nvPr/>
          </p:nvSpPr>
          <p:spPr>
            <a:xfrm>
              <a:off x="615767" y="4790969"/>
              <a:ext cx="11225135" cy="1824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解释性：可以按照代码和论文上的内容进行比较，查看我们在结构和计算上</a:t>
              </a:r>
              <a:r>
                <a:rPr lang="zh-CN" altLang="en-US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有什么不同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准确率：提高深度和特征表示的容量，并加大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epoch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，看看准确率能否再提升。另外，模型的结构需要再调整一下。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知识蒸馏：现在的模型很大，但是实际运用模型的更注重实时性和小资源，可以尝试将大模型中的知识提取到小模型中，使其更加轻便。就像破蛹成蝶一样，脱去繁重的外壳，变成轻盈的成体。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331DAF-50D7-AE00-1C64-6868F66993AE}"/>
                </a:ext>
              </a:extLst>
            </p:cNvPr>
            <p:cNvSpPr txBox="1"/>
            <p:nvPr/>
          </p:nvSpPr>
          <p:spPr>
            <a:xfrm>
              <a:off x="5747186" y="428408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思路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9332089" y="-1994692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217800" y="3013501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>
                <a:solidFill>
                  <a:srgbClr val="3C5CE8"/>
                </a:solidFill>
                <a:cs typeface="+mn-ea"/>
                <a:sym typeface="+mn-lt"/>
              </a:rPr>
              <a:t>感谢聆听，谢谢大家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231199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ONE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0756" y="1763400"/>
              <a:ext cx="671303" cy="67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38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背景信息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AA634AC-31C4-D95F-5379-EDEF16198EA6}"/>
              </a:ext>
            </a:extLst>
          </p:cNvPr>
          <p:cNvGrpSpPr/>
          <p:nvPr/>
        </p:nvGrpSpPr>
        <p:grpSpPr>
          <a:xfrm>
            <a:off x="217859" y="1332893"/>
            <a:ext cx="5654445" cy="4836795"/>
            <a:chOff x="217859" y="1332893"/>
            <a:chExt cx="5654445" cy="4836795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426216E-B8D6-1B37-68DB-41DA86DD36BD}"/>
                </a:ext>
              </a:extLst>
            </p:cNvPr>
            <p:cNvSpPr/>
            <p:nvPr/>
          </p:nvSpPr>
          <p:spPr>
            <a:xfrm>
              <a:off x="217859" y="1332893"/>
              <a:ext cx="5654445" cy="483679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E3364E0-6EEE-0BDC-565B-37A4C5B41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30" y="1448762"/>
              <a:ext cx="5350017" cy="396047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8F9181-9A5E-3375-DEB7-B48B54EDA4A0}"/>
                </a:ext>
              </a:extLst>
            </p:cNvPr>
            <p:cNvSpPr txBox="1"/>
            <p:nvPr/>
          </p:nvSpPr>
          <p:spPr>
            <a:xfrm>
              <a:off x="372830" y="5607662"/>
              <a:ext cx="5391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3C5CE8"/>
                  </a:solidFill>
                </a:rPr>
                <a:t>MCAN</a:t>
              </a:r>
              <a:r>
                <a:rPr lang="zh-CN" altLang="en-US">
                  <a:solidFill>
                    <a:srgbClr val="3C5CE8"/>
                  </a:solidFill>
                </a:rPr>
                <a:t>与其他模型</a:t>
              </a:r>
              <a:r>
                <a:rPr lang="en-US" altLang="zh-CN">
                  <a:solidFill>
                    <a:srgbClr val="3C5CE8"/>
                  </a:solidFill>
                </a:rPr>
                <a:t>Co-Attention</a:t>
              </a:r>
              <a:r>
                <a:rPr lang="zh-CN" altLang="en-US">
                  <a:solidFill>
                    <a:srgbClr val="3C5CE8"/>
                  </a:solidFill>
                </a:rPr>
                <a:t>深度与准确率关系图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C93C3BF-099F-9D32-1956-97B2334D00D5}"/>
              </a:ext>
            </a:extLst>
          </p:cNvPr>
          <p:cNvSpPr/>
          <p:nvPr/>
        </p:nvSpPr>
        <p:spPr>
          <a:xfrm>
            <a:off x="6096000" y="1883330"/>
            <a:ext cx="5654445" cy="30913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VQA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相比于其他多模态任务，需要对于图片的视觉内容和问题的文本内容有细粒度和同时的理解。</a:t>
            </a:r>
            <a:endParaRPr lang="en-US" altLang="zh-CN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VQA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的关键在于设计一个有效的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协同注意力模型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，来将问题中的关键字和图像中的关键目标进行联系。而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注意力机制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是最近深度神经网络的突破，通常被应用于单模态任务。</a:t>
            </a:r>
            <a:endParaRPr lang="en-US" altLang="zh-CN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到目前为止，大多数成功在协同注意力的尝试在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浅层模型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取得成效，而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深度模型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对于浅层模型只有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微小的提升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19B775B-1685-AE65-560D-A83640BD579A}"/>
              </a:ext>
            </a:extLst>
          </p:cNvPr>
          <p:cNvGrpSpPr/>
          <p:nvPr/>
        </p:nvGrpSpPr>
        <p:grpSpPr>
          <a:xfrm rot="16200000">
            <a:off x="9456647" y="4974670"/>
            <a:ext cx="8297953" cy="8297953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18EAFAC-1E7E-9E06-A165-AE91EED9EB12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86ADD71-912F-DCA6-7F3E-3727701B8CDD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B81AC74-01F0-7FAC-DB62-7808DD2C877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C2AF9DF-70C0-CBCE-D282-3BA6390BEB3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EB8E02E-42DA-1D11-FADB-02CE1D3B5F0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7183D80-1056-E97F-04A3-1037818F0DD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E6F8D88-F357-D66B-31EA-546D3CA332DD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E5A302C5-8976-0571-7E43-B5E6D952C7D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C5D0766-ECAE-5366-E121-B2B5472C54F7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13E5A1C-4011-7BB1-D59C-3F013AE5FAA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31675BC-C2E6-A023-9075-C870C753FCE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2586BAD-BF44-0847-4732-1405F41CFF9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9F768539-04FF-875F-6C72-5813F5A7AA09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120CFC2-4BC9-E8C3-9370-833B2129E5E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4DE77CC-925C-FF2F-F7F2-D1EF96712795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1B216FA-8565-C890-5A35-A81B366C30CB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C0C4192-E98F-ED4B-991C-A1BF26EC0E3E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C0A461-87DE-C8CB-5339-6953F25A78F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DC667E8E-4B0F-AFB6-1956-8E834D65D20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6AF36AC-0D6A-2AD8-4ECA-43DD3C5F5095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BF6B29-FC94-9D2E-1CD2-B84FD3F3E3F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2A2C736-2904-A826-54AA-8EC4E93F98E0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31E632-DC61-C330-79AB-2A54A2C3AFA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6CF7842-C191-8A96-A882-366D5AE62970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0F6B9CA-C24E-226D-EFDC-5395E0A042D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55048D4-C58A-A7E9-5E9A-5F29C544D61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420B1B0-9934-CAB7-317F-589B5BD45B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B02BF33-9309-E384-0E78-45C3F139F50A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876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418303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TWO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2DCCE9-1623-F307-A874-D3967C9B8754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MCAN</a:t>
                </a: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内部结构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E77DBF4-CB77-542D-235B-40E8DBA85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5979" y="3273830"/>
              <a:ext cx="732979" cy="732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6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BBF8B-0458-ADA6-493A-2485B3EC7455}"/>
              </a:ext>
            </a:extLst>
          </p:cNvPr>
          <p:cNvGrpSpPr/>
          <p:nvPr/>
        </p:nvGrpSpPr>
        <p:grpSpPr>
          <a:xfrm>
            <a:off x="221065" y="1242456"/>
            <a:ext cx="4160016" cy="5037764"/>
            <a:chOff x="221065" y="1242456"/>
            <a:chExt cx="4160016" cy="50377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A5B1B40-6FA5-453A-0906-64B3791330EF}"/>
                </a:ext>
              </a:extLst>
            </p:cNvPr>
            <p:cNvSpPr/>
            <p:nvPr/>
          </p:nvSpPr>
          <p:spPr>
            <a:xfrm>
              <a:off x="221065" y="1242456"/>
              <a:ext cx="4160016" cy="5037764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837" y="1598870"/>
              <a:ext cx="3572143" cy="382282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441606" y="5518991"/>
              <a:ext cx="35942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缩放点积注意力机制</a:t>
              </a:r>
              <a:endParaRPr lang="en-US" altLang="zh-CN">
                <a:solidFill>
                  <a:srgbClr val="3C5CE8"/>
                </a:solidFill>
              </a:endParaRPr>
            </a:p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（</a:t>
              </a:r>
              <a:r>
                <a:rPr lang="en-US" altLang="zh-CN">
                  <a:solidFill>
                    <a:srgbClr val="3C5CE8"/>
                  </a:solidFill>
                </a:rPr>
                <a:t>Scaled Dot-Product Attention</a:t>
              </a:r>
              <a:r>
                <a:rPr lang="zh-CN" altLang="en-US">
                  <a:solidFill>
                    <a:srgbClr val="3C5CE8"/>
                  </a:solidFill>
                </a:rPr>
                <a:t>）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5334000" y="1487110"/>
                <a:ext cx="5654445" cy="44971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缩放点积注意力机制（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Scaled Dot-Product Attention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）包括请求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、维度为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的关键词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和维度为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value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的价值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。为了简化，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value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通常相等。我们通过如下公式将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计算作为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的权重。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US" altLang="zh-CN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altLang="zh-CN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𝑞𝐾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对关键字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值配对（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），得到的特征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>
                  <a:solidFill>
                    <a:schemeClr val="tx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87110"/>
                <a:ext cx="5654445" cy="4497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69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73C382-E9E4-3E48-1D3D-EB34321AB606}"/>
              </a:ext>
            </a:extLst>
          </p:cNvPr>
          <p:cNvGrpSpPr/>
          <p:nvPr/>
        </p:nvGrpSpPr>
        <p:grpSpPr>
          <a:xfrm>
            <a:off x="411388" y="1375350"/>
            <a:ext cx="3406986" cy="5005130"/>
            <a:chOff x="411388" y="1375350"/>
            <a:chExt cx="3406986" cy="500513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3A0CF4D-1D75-475B-F208-1F1BE3C768B9}"/>
                </a:ext>
              </a:extLst>
            </p:cNvPr>
            <p:cNvSpPr/>
            <p:nvPr/>
          </p:nvSpPr>
          <p:spPr>
            <a:xfrm>
              <a:off x="411388" y="1375350"/>
              <a:ext cx="3406986" cy="5005130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7029" y="1598870"/>
              <a:ext cx="2951667" cy="382282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741748" y="5600271"/>
              <a:ext cx="2746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多头注意力机制</a:t>
              </a:r>
              <a:endParaRPr lang="en-US" altLang="zh-CN">
                <a:solidFill>
                  <a:srgbClr val="3C5CE8"/>
                </a:solidFill>
              </a:endParaRPr>
            </a:p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（</a:t>
              </a:r>
              <a:r>
                <a:rPr lang="en-US" altLang="zh-CN">
                  <a:solidFill>
                    <a:srgbClr val="3C5CE8"/>
                  </a:solidFill>
                </a:rPr>
                <a:t>Multi-head Attention</a:t>
              </a:r>
              <a:r>
                <a:rPr lang="zh-CN" altLang="en-US">
                  <a:solidFill>
                    <a:srgbClr val="3C5CE8"/>
                  </a:solidFill>
                </a:rPr>
                <a:t>）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4326180" y="1375350"/>
                <a:ext cx="7650480" cy="50051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solidFill>
                      <a:schemeClr val="tx1"/>
                    </a:solidFill>
                  </a:rPr>
                  <a:t>为了提升参与的特征的表示容量，可以使用多头注意力机制（multi-head attention）。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个互相独立的头会单独做一个缩放点积注意力机制，公式如下：</a:t>
                </a:r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𝑀𝐴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</a:rPr>
                                <m:t>head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</a:rPr>
                                <m:t>head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</a:rPr>
                                <m:t>head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solidFill>
                                <a:schemeClr val="tx1"/>
                              </a:solidFill>
                            </a:rPr>
                            <m:t>head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solidFill>
                      <a:schemeClr val="tx1"/>
                    </a:solidFill>
                  </a:rPr>
                  <a:t>其中，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，代表第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个头的映射矩阵；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，因此最后乘积得到的大小为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每个头输出的维度。</a:t>
                </a:r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solidFill>
                      <a:schemeClr val="tx1"/>
                    </a:solidFill>
                  </a:rPr>
                  <a:t>为了防止多头注意力模型变的太大，通常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。并且，在实际操作中，我们可以将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组询问组合成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，将其替换多头注意力公式中的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。这样得到的特征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。最后得到的输出大小为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</a:t>
                </a:r>
                <a:endParaRPr lang="zh-CN" altLang="zh-CN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80" y="1375350"/>
                <a:ext cx="7650480" cy="5005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07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E0E8E7C-7D9B-A541-E4CB-1FE7CF4A0E30}"/>
              </a:ext>
            </a:extLst>
          </p:cNvPr>
          <p:cNvGrpSpPr/>
          <p:nvPr/>
        </p:nvGrpSpPr>
        <p:grpSpPr>
          <a:xfrm>
            <a:off x="89122" y="1070472"/>
            <a:ext cx="5559838" cy="5159506"/>
            <a:chOff x="89122" y="1070472"/>
            <a:chExt cx="5559838" cy="515950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E3F9D55-9E8D-6201-7FF8-17322E16DDB7}"/>
                </a:ext>
              </a:extLst>
            </p:cNvPr>
            <p:cNvSpPr/>
            <p:nvPr/>
          </p:nvSpPr>
          <p:spPr>
            <a:xfrm>
              <a:off x="89122" y="1070472"/>
              <a:ext cx="5559838" cy="5159506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340" y="1188081"/>
              <a:ext cx="5280781" cy="431254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1815220" y="5738904"/>
              <a:ext cx="2081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注意力单元</a:t>
              </a:r>
              <a:r>
                <a:rPr lang="en-US" altLang="zh-CN">
                  <a:solidFill>
                    <a:srgbClr val="3C5CE8"/>
                  </a:solidFill>
                </a:rPr>
                <a:t>SA&amp;GA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5791200" y="1326227"/>
                <a:ext cx="6185460" cy="26105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SA</a:t>
                </a:r>
                <a:r>
                  <a:rPr lang="en-US" altLang="zh-CN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用于同时充当多头注意力的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得到的输出并于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进行加权相加。之后进行残差连接和层级归一化处理。输入到结构为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ReLU</m:t>
                        </m:r>
                        <m:r>
                          <m:rPr>
                            <m:nor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Dropout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i="1">
                            <a:solidFill>
                              <a:schemeClr val="tx1"/>
                            </a:solidFill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的全连接层中。最后再进行残差连接和层级归一化处理。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b="1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来引导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的学习。并且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的大小是比较灵活的。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326227"/>
                <a:ext cx="6185460" cy="2610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37152EC1-26D7-5A21-8844-C98A70DEB965}"/>
              </a:ext>
            </a:extLst>
          </p:cNvPr>
          <p:cNvGrpSpPr/>
          <p:nvPr/>
        </p:nvGrpSpPr>
        <p:grpSpPr>
          <a:xfrm>
            <a:off x="6543041" y="4059534"/>
            <a:ext cx="4701063" cy="2798466"/>
            <a:chOff x="6543041" y="4059534"/>
            <a:chExt cx="4701063" cy="279846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2DEEFA2-2B3E-B40C-2A71-9C2E1ECCCFEF}"/>
                </a:ext>
              </a:extLst>
            </p:cNvPr>
            <p:cNvSpPr/>
            <p:nvPr/>
          </p:nvSpPr>
          <p:spPr>
            <a:xfrm>
              <a:off x="6543041" y="4059534"/>
              <a:ext cx="4701063" cy="2798466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6AFFAAC-42CD-660D-9D7D-E719234A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5881" y="4226521"/>
              <a:ext cx="4305860" cy="2548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35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7064AC6-D55E-5B88-B3B3-A65AC0B68F40}"/>
              </a:ext>
            </a:extLst>
          </p:cNvPr>
          <p:cNvGrpSpPr/>
          <p:nvPr/>
        </p:nvGrpSpPr>
        <p:grpSpPr>
          <a:xfrm>
            <a:off x="1883161" y="949803"/>
            <a:ext cx="7817617" cy="5037764"/>
            <a:chOff x="1883161" y="949803"/>
            <a:chExt cx="7817617" cy="503776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CA9D0DD-E7D3-E974-49C3-2A30000494BD}"/>
                </a:ext>
              </a:extLst>
            </p:cNvPr>
            <p:cNvSpPr/>
            <p:nvPr/>
          </p:nvSpPr>
          <p:spPr>
            <a:xfrm>
              <a:off x="1883161" y="949803"/>
              <a:ext cx="7817617" cy="5037764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51580" y="1122523"/>
              <a:ext cx="5280781" cy="4312545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960119" y="5050252"/>
                <a:ext cx="10515600" cy="14427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我们可以通过多头注意力公式尝试理解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设计的目的。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，可以被理解为通过将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中所有样本与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的相似度</a:t>
                </a:r>
                <a:r>
                  <a:rPr lang="en-US" altLang="zh-CN" sz="1800" i="1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重新构造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。同样地，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，是通过将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中所有样本与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的相似度</a:t>
                </a:r>
                <a:r>
                  <a:rPr lang="en-US" altLang="zh-CN" sz="1800" i="1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重新构造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5050252"/>
                <a:ext cx="10515600" cy="1442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3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982</Words>
  <Application>Microsoft Office PowerPoint</Application>
  <PresentationFormat>宽屏</PresentationFormat>
  <Paragraphs>95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华文宋体</vt:lpstr>
      <vt:lpstr>宋体</vt:lpstr>
      <vt:lpstr>Arial</vt:lpstr>
      <vt:lpstr>Cambria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Junital Lu</dc:creator>
  <cp:lastModifiedBy>Junital Lu</cp:lastModifiedBy>
  <cp:revision>10</cp:revision>
  <dcterms:created xsi:type="dcterms:W3CDTF">2023-09-23T11:35:03Z</dcterms:created>
  <dcterms:modified xsi:type="dcterms:W3CDTF">2024-04-07T03:39:02Z</dcterms:modified>
</cp:coreProperties>
</file>